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Lst>
  <p:sldSz cy="9601200" cx="7315200"/>
  <p:notesSz cx="6858000" cy="9144000"/>
  <p:embeddedFontLst>
    <p:embeddedFont>
      <p:font typeface="Halant"/>
      <p:regular r:id="rId11"/>
      <p:bold r:id="rId12"/>
    </p:embeddedFont>
    <p:embeddedFont>
      <p:font typeface="Inter"/>
      <p:regular r:id="rId13"/>
      <p:bold r:id="rId14"/>
      <p:italic r:id="rId15"/>
      <p:boldItalic r:id="rId16"/>
    </p:embeddedFont>
    <p:embeddedFont>
      <p:font typeface="Plus Jakarta Sans"/>
      <p:regular r:id="rId17"/>
      <p:bold r:id="rId18"/>
      <p:italic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9A70C73-BACB-4E35-8003-2F3476780370}">
  <a:tblStyle styleId="{B9A70C73-BACB-4E35-8003-2F3476780370}"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541C14DF-DE5B-4C0E-9188-27B305F69FB2}"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Italic.fntdata"/><Relationship Id="rId11" Type="http://schemas.openxmlformats.org/officeDocument/2006/relationships/font" Target="fonts/Halant-regular.fntdata"/><Relationship Id="rId10" Type="http://schemas.openxmlformats.org/officeDocument/2006/relationships/slide" Target="slides/slide4.xml"/><Relationship Id="rId13" Type="http://schemas.openxmlformats.org/officeDocument/2006/relationships/font" Target="fonts/Inter-regular.fntdata"/><Relationship Id="rId12" Type="http://schemas.openxmlformats.org/officeDocument/2006/relationships/font" Target="fonts/Halant-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italic.fntdata"/><Relationship Id="rId14" Type="http://schemas.openxmlformats.org/officeDocument/2006/relationships/font" Target="fonts/Inter-bold.fntdata"/><Relationship Id="rId17" Type="http://schemas.openxmlformats.org/officeDocument/2006/relationships/font" Target="fonts/PlusJakartaSans-regular.fntdata"/><Relationship Id="rId16" Type="http://schemas.openxmlformats.org/officeDocument/2006/relationships/font" Target="fonts/Inter-boldItalic.fntdata"/><Relationship Id="rId5" Type="http://schemas.openxmlformats.org/officeDocument/2006/relationships/slideMaster" Target="slideMasters/slideMaster1.xml"/><Relationship Id="rId19" Type="http://schemas.openxmlformats.org/officeDocument/2006/relationships/font" Target="fonts/PlusJakartaSans-italic.fntdata"/><Relationship Id="rId6" Type="http://schemas.openxmlformats.org/officeDocument/2006/relationships/notesMaster" Target="notesMasters/notesMaster1.xml"/><Relationship Id="rId18" Type="http://schemas.openxmlformats.org/officeDocument/2006/relationships/font" Target="fonts/PlusJakartaSans-bold.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5b4b55dfd_0_0: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5b4b55df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358bfa2c306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358bfa2c30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365b4b55dfd_0_64: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365b4b55dfd_0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365b4b55dfd_0_75: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365b4b55dfd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700">
                <a:solidFill>
                  <a:schemeClr val="dk1"/>
                </a:solidFill>
                <a:latin typeface="Halant"/>
                <a:ea typeface="Halant"/>
                <a:cs typeface="Halant"/>
                <a:sym typeface="Halant"/>
              </a:rPr>
              <a:t>What is the Context? - Tokugawa Shogunate</a:t>
            </a:r>
            <a:endParaRPr sz="1700">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56" name="Google Shape;56;p13"/>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57" name="Google Shape;57;p13"/>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58" name="Google Shape;58;p13"/>
          <p:cNvGraphicFramePr/>
          <p:nvPr/>
        </p:nvGraphicFramePr>
        <p:xfrm>
          <a:off x="338626" y="1594918"/>
          <a:ext cx="3000000" cy="3000000"/>
        </p:xfrm>
        <a:graphic>
          <a:graphicData uri="http://schemas.openxmlformats.org/drawingml/2006/table">
            <a:tbl>
              <a:tblPr>
                <a:noFill/>
                <a:tableStyleId>{B9A70C73-BACB-4E35-8003-2F3476780370}</a:tableStyleId>
              </a:tblPr>
              <a:tblGrid>
                <a:gridCol w="4738775"/>
                <a:gridCol w="1934625"/>
              </a:tblGrid>
              <a:tr h="6997875">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Tokugawa Shogunate ruled Japan from 1603 to 1868, during a period known as the Edo era. </a:t>
                      </a: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Although the emperor remained in Kyoto as a symbolic leader, true political power was held by the Shogun, a powerful military ruler. After a long period of civil war and instability, Tokugawa Ieyasu unified the country and established a centralized government in Edo (modern-day Tokyo), which became the center of political and economic life.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 maintain control over Japan’s 250 semi-independent domains, the Tokugawa limited the power of the daimyo, or feudal lords. One key strategy was sankin-kōtai, a policy that required daimyo to alternate living between their home domains and the capital, while their families were held in Edo year-round. This system drained the daimyo’s resources and reduced their ability to rebel, strengthening the Shogun’s authority. </a:t>
                      </a:r>
                      <a:r>
                        <a:rPr b="1" lang="en" sz="1200">
                          <a:solidFill>
                            <a:schemeClr val="dk1"/>
                          </a:solidFill>
                          <a:latin typeface="Inter"/>
                          <a:ea typeface="Inter"/>
                          <a:cs typeface="Inter"/>
                          <a:sym typeface="Inter"/>
                        </a:rPr>
                        <a:t>(B)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Tokugawa also enforced a rigid social hierarchy to keep order. Society was divided into four main classes: samurai, farmers, artisans, and merchants. Although the samurai no longer fought in wars, they played a key role as bureaucrats and administrators, ensuring that the warrior class remained loyal to the Shogunate and helped enforce its policies across the country. </a:t>
                      </a:r>
                      <a:r>
                        <a:rPr b="1" lang="en" sz="1200">
                          <a:solidFill>
                            <a:schemeClr val="dk1"/>
                          </a:solidFill>
                          <a:latin typeface="Inter"/>
                          <a:ea typeface="Inter"/>
                          <a:cs typeface="Inter"/>
                          <a:sym typeface="Inter"/>
                        </a:rPr>
                        <a:t>(C)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addition to internal controls, the Tokugawa adopted a policy of isolation, known as sakoku, to reduce foreign influence. Trade was limited to a single port in Nagasaki and only a few foreign groups were allowed to enter. Foreign missionaries were expelled, and Japanese citizens were forbidden to travel abroad. This helped protect the country from external threats and preserved the social and political order the Tokugawa had built. </a:t>
                      </a:r>
                      <a:r>
                        <a:rPr b="1" lang="en" sz="1200">
                          <a:solidFill>
                            <a:schemeClr val="dk1"/>
                          </a:solidFill>
                          <a:latin typeface="Inter"/>
                          <a:ea typeface="Inter"/>
                          <a:cs typeface="Inter"/>
                          <a:sym typeface="Inter"/>
                        </a:rPr>
                        <a:t>(D)</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Despite these strict controls, the Tokugawa period was marked by peace, economic growth, and cultural development. </a:t>
                      </a:r>
                      <a:r>
                        <a:rPr b="1" lang="en" sz="1200">
                          <a:solidFill>
                            <a:schemeClr val="dk1"/>
                          </a:solidFill>
                          <a:latin typeface="Inter"/>
                          <a:ea typeface="Inter"/>
                          <a:cs typeface="Inter"/>
                          <a:sym typeface="Inter"/>
                        </a:rPr>
                        <a:t>(E) </a:t>
                      </a:r>
                      <a:r>
                        <a:rPr lang="en" sz="1200">
                          <a:solidFill>
                            <a:schemeClr val="dk1"/>
                          </a:solidFill>
                          <a:latin typeface="Inter"/>
                          <a:ea typeface="Inter"/>
                          <a:cs typeface="Inter"/>
                          <a:sym typeface="Inter"/>
                        </a:rPr>
                        <a:t>However, by the mid-1800s, rising merchant wealth and outside pressure from Western powers challenged the system and led to the fall of the Tokugawa Shogunate.</a:t>
                      </a:r>
                      <a:endParaRPr sz="1200">
                        <a:solidFill>
                          <a:schemeClr val="dk1"/>
                        </a:solidFill>
                        <a:latin typeface="Inter"/>
                        <a:ea typeface="Inter"/>
                        <a:cs typeface="Inter"/>
                        <a:sym typeface="Inter"/>
                      </a:endParaRPr>
                    </a:p>
                  </a:txBody>
                  <a:tcPr marT="104750" marB="104750" marR="103275" marL="10327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For how long did the Tokugawa rule Japan?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How did the Tokugawa maintain control?</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How did the Tokugawa keep order?</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D. </a:t>
                      </a:r>
                      <a:r>
                        <a:rPr lang="en" sz="1200">
                          <a:solidFill>
                            <a:schemeClr val="dk1"/>
                          </a:solidFill>
                          <a:latin typeface="Inter"/>
                          <a:ea typeface="Inter"/>
                          <a:cs typeface="Inter"/>
                          <a:sym typeface="Inter"/>
                        </a:rPr>
                        <a:t>How did the Tokugawa resist foreign influence?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E. </a:t>
                      </a:r>
                      <a:r>
                        <a:rPr lang="en" sz="1200">
                          <a:solidFill>
                            <a:schemeClr val="dk1"/>
                          </a:solidFill>
                          <a:latin typeface="Inter"/>
                          <a:ea typeface="Inter"/>
                          <a:cs typeface="Inter"/>
                          <a:sym typeface="Inter"/>
                        </a:rPr>
                        <a:t>What characterized the Tokugawa period?</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txBody>
                  <a:tcPr marT="104750" marB="104750" marR="103275" marL="10327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59" name="Google Shape;59;p13"/>
          <p:cNvSpPr txBox="1"/>
          <p:nvPr/>
        </p:nvSpPr>
        <p:spPr>
          <a:xfrm>
            <a:off x="1767625" y="778588"/>
            <a:ext cx="5119200" cy="742200"/>
          </a:xfrm>
          <a:prstGeom prst="rect">
            <a:avLst/>
          </a:prstGeom>
          <a:noFill/>
          <a:ln>
            <a:noFill/>
          </a:ln>
        </p:spPr>
        <p:txBody>
          <a:bodyPr anchorCtr="0" anchor="t" bIns="109775" lIns="109775" spcFirstLastPara="1" rIns="109775" wrap="square" tIns="109775">
            <a:noAutofit/>
          </a:bodyPr>
          <a:lstStyle/>
          <a:p>
            <a:pPr indent="0" lvl="0" marL="0" rtl="0" algn="l">
              <a:spcBef>
                <a:spcPts val="0"/>
              </a:spcBef>
              <a:spcAft>
                <a:spcPts val="0"/>
              </a:spcAft>
              <a:buNone/>
            </a:pPr>
            <a:r>
              <a:rPr b="1" lang="en" sz="1200">
                <a:latin typeface="Halant"/>
                <a:ea typeface="Halant"/>
                <a:cs typeface="Halant"/>
                <a:sym typeface="Halant"/>
              </a:rPr>
              <a:t>Contextualization</a:t>
            </a:r>
            <a:endParaRPr b="1" sz="1200">
              <a:latin typeface="Halant"/>
              <a:ea typeface="Halant"/>
              <a:cs typeface="Halant"/>
              <a:sym typeface="Halant"/>
            </a:endParaRPr>
          </a:p>
          <a:p>
            <a:pPr indent="0" lvl="0" marL="0" rtl="0" algn="l">
              <a:spcBef>
                <a:spcPts val="0"/>
              </a:spcBef>
              <a:spcAft>
                <a:spcPts val="0"/>
              </a:spcAft>
              <a:buNone/>
            </a:pPr>
            <a:r>
              <a:t/>
            </a:r>
            <a:endParaRPr b="1" sz="900">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Thinking historically means interpreting historical events, developments, or processes in light of the surrounding historical context.</a:t>
            </a:r>
            <a:endParaRPr sz="1000">
              <a:latin typeface="Inter"/>
              <a:ea typeface="Inter"/>
              <a:cs typeface="Inter"/>
              <a:sym typeface="Inter"/>
            </a:endParaRPr>
          </a:p>
        </p:txBody>
      </p:sp>
      <p:pic>
        <p:nvPicPr>
          <p:cNvPr id="60" name="Google Shape;60;p13"/>
          <p:cNvPicPr preferRelativeResize="0"/>
          <p:nvPr/>
        </p:nvPicPr>
        <p:blipFill rotWithShape="1">
          <a:blip r:embed="rId4">
            <a:alphaModFix/>
          </a:blip>
          <a:srcRect b="0" l="0" r="0" t="0"/>
          <a:stretch/>
        </p:blipFill>
        <p:spPr>
          <a:xfrm>
            <a:off x="653529" y="700025"/>
            <a:ext cx="945719" cy="945719"/>
          </a:xfrm>
          <a:prstGeom prst="rect">
            <a:avLst/>
          </a:prstGeom>
          <a:noFill/>
          <a:ln>
            <a:noFill/>
          </a:ln>
        </p:spPr>
      </p:pic>
      <p:sp>
        <p:nvSpPr>
          <p:cNvPr id="61" name="Google Shape;61;p13"/>
          <p:cNvSpPr txBox="1"/>
          <p:nvPr/>
        </p:nvSpPr>
        <p:spPr>
          <a:xfrm>
            <a:off x="338625" y="474476"/>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a:t>
            </a:r>
            <a:r>
              <a:rPr b="1" lang="en" sz="1200">
                <a:latin typeface="Inter"/>
                <a:ea typeface="Inter"/>
                <a:cs typeface="Inter"/>
                <a:sym typeface="Inter"/>
              </a:rPr>
              <a:t> </a:t>
            </a:r>
            <a:r>
              <a:rPr b="1" lang="en" sz="1200">
                <a:solidFill>
                  <a:srgbClr val="000000"/>
                </a:solidFill>
                <a:latin typeface="Inter"/>
                <a:ea typeface="Inter"/>
                <a:cs typeface="Inter"/>
                <a:sym typeface="Inter"/>
              </a:rPr>
              <a:t>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sp>
        <p:nvSpPr>
          <p:cNvPr id="66" name="Google Shape;66;p14"/>
          <p:cNvSpPr txBox="1"/>
          <p:nvPr/>
        </p:nvSpPr>
        <p:spPr>
          <a:xfrm>
            <a:off x="0" y="0"/>
            <a:ext cx="7315200" cy="10548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600">
                <a:solidFill>
                  <a:schemeClr val="dk1"/>
                </a:solidFill>
                <a:latin typeface="Halant"/>
                <a:ea typeface="Halant"/>
                <a:cs typeface="Halant"/>
                <a:sym typeface="Halant"/>
              </a:rPr>
              <a:t>Causation</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100">
                <a:solidFill>
                  <a:schemeClr val="dk1"/>
                </a:solidFill>
                <a:latin typeface="Plus Jakarta Sans"/>
                <a:ea typeface="Plus Jakarta Sans"/>
                <a:cs typeface="Plus Jakarta Sans"/>
                <a:sym typeface="Plus Jakarta Sans"/>
              </a:rPr>
              <a:t>Document Set Stations</a:t>
            </a:r>
            <a:endParaRPr sz="2100">
              <a:solidFill>
                <a:schemeClr val="dk1"/>
              </a:solidFill>
              <a:latin typeface="Plus Jakarta Sans"/>
              <a:ea typeface="Plus Jakarta Sans"/>
              <a:cs typeface="Plus Jakarta Sans"/>
              <a:sym typeface="Plus Jakarta Sans"/>
            </a:endParaRPr>
          </a:p>
        </p:txBody>
      </p:sp>
      <p:sp>
        <p:nvSpPr>
          <p:cNvPr id="67" name="Google Shape;67;p14"/>
          <p:cNvSpPr txBox="1"/>
          <p:nvPr/>
        </p:nvSpPr>
        <p:spPr>
          <a:xfrm>
            <a:off x="5216332" y="9198930"/>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68" name="Google Shape;68;p14"/>
          <p:cNvPicPr preferRelativeResize="0"/>
          <p:nvPr/>
        </p:nvPicPr>
        <p:blipFill>
          <a:blip r:embed="rId3">
            <a:alphaModFix/>
          </a:blip>
          <a:stretch>
            <a:fillRect/>
          </a:stretch>
        </p:blipFill>
        <p:spPr>
          <a:xfrm>
            <a:off x="367182" y="9080755"/>
            <a:ext cx="405811" cy="405811"/>
          </a:xfrm>
          <a:prstGeom prst="rect">
            <a:avLst/>
          </a:prstGeom>
          <a:noFill/>
          <a:ln>
            <a:noFill/>
          </a:ln>
        </p:spPr>
      </p:pic>
      <p:sp>
        <p:nvSpPr>
          <p:cNvPr id="69" name="Google Shape;69;p14"/>
          <p:cNvSpPr txBox="1"/>
          <p:nvPr/>
        </p:nvSpPr>
        <p:spPr>
          <a:xfrm>
            <a:off x="2799882" y="9198930"/>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70" name="Google Shape;70;p14"/>
          <p:cNvPicPr preferRelativeResize="0"/>
          <p:nvPr/>
        </p:nvPicPr>
        <p:blipFill>
          <a:blip r:embed="rId4">
            <a:alphaModFix/>
          </a:blip>
          <a:stretch>
            <a:fillRect/>
          </a:stretch>
        </p:blipFill>
        <p:spPr>
          <a:xfrm>
            <a:off x="203550" y="147760"/>
            <a:ext cx="994388" cy="412343"/>
          </a:xfrm>
          <a:prstGeom prst="rect">
            <a:avLst/>
          </a:prstGeom>
          <a:noFill/>
          <a:ln>
            <a:noFill/>
          </a:ln>
        </p:spPr>
      </p:pic>
      <p:sp>
        <p:nvSpPr>
          <p:cNvPr id="71" name="Google Shape;71;p14"/>
          <p:cNvSpPr txBox="1"/>
          <p:nvPr/>
        </p:nvSpPr>
        <p:spPr>
          <a:xfrm>
            <a:off x="573576" y="1174773"/>
            <a:ext cx="6366600" cy="682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100">
                <a:solidFill>
                  <a:schemeClr val="dk1"/>
                </a:solidFill>
                <a:latin typeface="Halant"/>
                <a:ea typeface="Halant"/>
                <a:cs typeface="Halant"/>
                <a:sym typeface="Halant"/>
              </a:rPr>
              <a:t>After examining documents on the Tokugawa Shogunate, fill in the chart below. For each document listed, identify and explain how it demonstrates that the Tokugawa either consolidated or maintained power. </a:t>
            </a:r>
            <a:endParaRPr sz="1100">
              <a:solidFill>
                <a:schemeClr val="dk1"/>
              </a:solidFill>
              <a:latin typeface="Halant"/>
              <a:ea typeface="Halant"/>
              <a:cs typeface="Halant"/>
              <a:sym typeface="Halant"/>
            </a:endParaRPr>
          </a:p>
        </p:txBody>
      </p:sp>
      <p:graphicFrame>
        <p:nvGraphicFramePr>
          <p:cNvPr id="72" name="Google Shape;72;p14"/>
          <p:cNvGraphicFramePr/>
          <p:nvPr/>
        </p:nvGraphicFramePr>
        <p:xfrm>
          <a:off x="573571" y="1949892"/>
          <a:ext cx="3000000" cy="3000000"/>
        </p:xfrm>
        <a:graphic>
          <a:graphicData uri="http://schemas.openxmlformats.org/drawingml/2006/table">
            <a:tbl>
              <a:tblPr>
                <a:noFill/>
                <a:tableStyleId>{541C14DF-DE5B-4C0E-9188-27B305F69FB2}</a:tableStyleId>
              </a:tblPr>
              <a:tblGrid>
                <a:gridCol w="1659350"/>
                <a:gridCol w="1176875"/>
                <a:gridCol w="3744600"/>
              </a:tblGrid>
              <a:tr h="480175">
                <a:tc>
                  <a:txBody>
                    <a:bodyPr/>
                    <a:lstStyle/>
                    <a:p>
                      <a:pPr indent="0" lvl="0" marL="0" rtl="0" algn="ctr">
                        <a:spcBef>
                          <a:spcPts val="0"/>
                        </a:spcBef>
                        <a:spcAft>
                          <a:spcPts val="0"/>
                        </a:spcAft>
                        <a:buNone/>
                      </a:pPr>
                      <a:r>
                        <a:rPr b="1" lang="en" sz="1100">
                          <a:latin typeface="Inter"/>
                          <a:ea typeface="Inter"/>
                          <a:cs typeface="Inter"/>
                          <a:sym typeface="Inter"/>
                        </a:rPr>
                        <a:t>Document  Set</a:t>
                      </a:r>
                      <a:endParaRPr b="1" sz="1100">
                        <a:latin typeface="Inter"/>
                        <a:ea typeface="Inter"/>
                        <a:cs typeface="Inter"/>
                        <a:sym typeface="Inter"/>
                      </a:endParaRPr>
                    </a:p>
                  </a:txBody>
                  <a:tcPr marT="67450" marB="67450" marR="111375" marL="111375" anchor="ctr"/>
                </a:tc>
                <a:tc gridSpan="2">
                  <a:txBody>
                    <a:bodyPr/>
                    <a:lstStyle/>
                    <a:p>
                      <a:pPr indent="0" lvl="0" marL="0" rtl="0" algn="ctr">
                        <a:spcBef>
                          <a:spcPts val="0"/>
                        </a:spcBef>
                        <a:spcAft>
                          <a:spcPts val="0"/>
                        </a:spcAft>
                        <a:buNone/>
                      </a:pPr>
                      <a:r>
                        <a:rPr b="1" lang="en" sz="1100">
                          <a:latin typeface="Inter"/>
                          <a:ea typeface="Inter"/>
                          <a:cs typeface="Inter"/>
                          <a:sym typeface="Inter"/>
                        </a:rPr>
                        <a:t>Explanation</a:t>
                      </a:r>
                      <a:endParaRPr b="1" sz="1100">
                        <a:latin typeface="Inter"/>
                        <a:ea typeface="Inter"/>
                        <a:cs typeface="Inter"/>
                        <a:sym typeface="Inter"/>
                      </a:endParaRPr>
                    </a:p>
                    <a:p>
                      <a:pPr indent="0" lvl="0" marL="0" rtl="0" algn="ctr">
                        <a:spcBef>
                          <a:spcPts val="0"/>
                        </a:spcBef>
                        <a:spcAft>
                          <a:spcPts val="0"/>
                        </a:spcAft>
                        <a:buNone/>
                      </a:pPr>
                      <a:r>
                        <a:rPr i="1" lang="en" sz="1100">
                          <a:latin typeface="Inter"/>
                          <a:ea typeface="Inter"/>
                          <a:cs typeface="Inter"/>
                          <a:sym typeface="Inter"/>
                        </a:rPr>
                        <a:t>How does each document set show the Tokugawa Shogunate either consolidated or maintained power? </a:t>
                      </a:r>
                      <a:endParaRPr b="1" sz="1100">
                        <a:latin typeface="Inter"/>
                        <a:ea typeface="Inter"/>
                        <a:cs typeface="Inter"/>
                        <a:sym typeface="Inter"/>
                      </a:endParaRPr>
                    </a:p>
                  </a:txBody>
                  <a:tcPr marT="67450" marB="67450" marR="111375" marL="111375" anchor="ctr"/>
                </a:tc>
                <a:tc hMerge="1"/>
              </a:tr>
              <a:tr h="405250">
                <a:tc>
                  <a:txBody>
                    <a:bodyPr/>
                    <a:lstStyle/>
                    <a:p>
                      <a:pPr indent="0" lvl="0" marL="0" rtl="0" algn="ctr">
                        <a:spcBef>
                          <a:spcPts val="0"/>
                        </a:spcBef>
                        <a:spcAft>
                          <a:spcPts val="0"/>
                        </a:spcAft>
                        <a:buNone/>
                      </a:pPr>
                      <a:r>
                        <a:rPr i="1" lang="en" sz="1100">
                          <a:latin typeface="Inter"/>
                          <a:ea typeface="Inter"/>
                          <a:cs typeface="Inter"/>
                          <a:sym typeface="Inter"/>
                        </a:rPr>
                        <a:t>#1: The Warring States Period</a:t>
                      </a:r>
                      <a:endParaRPr i="1" sz="1100">
                        <a:latin typeface="Inter"/>
                        <a:ea typeface="Inter"/>
                        <a:cs typeface="Inter"/>
                        <a:sym typeface="Inter"/>
                      </a:endParaRPr>
                    </a:p>
                  </a:txBody>
                  <a:tcPr marT="67450" marB="67450" marR="111375" marL="111375" anchor="ctr"/>
                </a:tc>
                <a:tc gridSpan="2">
                  <a:txBody>
                    <a:bodyPr/>
                    <a:lstStyle/>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txBody>
                  <a:tcPr marT="67450" marB="67450" marR="111375" marL="111375" anchor="ctr"/>
                </a:tc>
                <a:tc hMerge="1"/>
              </a:tr>
              <a:tr h="465100">
                <a:tc>
                  <a:txBody>
                    <a:bodyPr/>
                    <a:lstStyle/>
                    <a:p>
                      <a:pPr indent="0" lvl="0" marL="0" rtl="0" algn="ctr">
                        <a:spcBef>
                          <a:spcPts val="0"/>
                        </a:spcBef>
                        <a:spcAft>
                          <a:spcPts val="0"/>
                        </a:spcAft>
                        <a:buNone/>
                      </a:pPr>
                      <a:r>
                        <a:rPr i="1" lang="en" sz="1100">
                          <a:latin typeface="Inter"/>
                          <a:ea typeface="Inter"/>
                          <a:cs typeface="Inter"/>
                          <a:sym typeface="Inter"/>
                        </a:rPr>
                        <a:t>#2: Social Hierarchy - Vassals</a:t>
                      </a:r>
                      <a:endParaRPr i="1" sz="1100">
                        <a:latin typeface="Inter"/>
                        <a:ea typeface="Inter"/>
                        <a:cs typeface="Inter"/>
                        <a:sym typeface="Inter"/>
                      </a:endParaRPr>
                    </a:p>
                  </a:txBody>
                  <a:tcPr marT="67450" marB="67450" marR="111375" marL="111375" anchor="ctr"/>
                </a:tc>
                <a:tc gridSpan="2">
                  <a:txBody>
                    <a:bodyPr/>
                    <a:lstStyle/>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txBody>
                  <a:tcPr marT="67450" marB="67450" marR="111375" marL="111375" anchor="ctr"/>
                </a:tc>
                <a:tc hMerge="1"/>
              </a:tr>
              <a:tr h="361450">
                <a:tc>
                  <a:txBody>
                    <a:bodyPr/>
                    <a:lstStyle/>
                    <a:p>
                      <a:pPr indent="0" lvl="0" marL="0" rtl="0" algn="ctr">
                        <a:spcBef>
                          <a:spcPts val="0"/>
                        </a:spcBef>
                        <a:spcAft>
                          <a:spcPts val="0"/>
                        </a:spcAft>
                        <a:buNone/>
                      </a:pPr>
                      <a:r>
                        <a:rPr i="1" lang="en" sz="1100">
                          <a:latin typeface="Inter"/>
                          <a:ea typeface="Inter"/>
                          <a:cs typeface="Inter"/>
                          <a:sym typeface="Inter"/>
                        </a:rPr>
                        <a:t>#3: Social Hierarchy - Farmers</a:t>
                      </a:r>
                      <a:endParaRPr i="1" sz="1100">
                        <a:latin typeface="Inter"/>
                        <a:ea typeface="Inter"/>
                        <a:cs typeface="Inter"/>
                        <a:sym typeface="Inter"/>
                      </a:endParaRPr>
                    </a:p>
                  </a:txBody>
                  <a:tcPr marT="67450" marB="67450" marR="111375" marL="111375" anchor="ctr"/>
                </a:tc>
                <a:tc gridSpan="2">
                  <a:txBody>
                    <a:bodyPr/>
                    <a:lstStyle/>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txBody>
                  <a:tcPr marT="67450" marB="67450" marR="111375" marL="111375" anchor="ctr"/>
                </a:tc>
                <a:tc hMerge="1"/>
              </a:tr>
              <a:tr h="584775">
                <a:tc>
                  <a:txBody>
                    <a:bodyPr/>
                    <a:lstStyle/>
                    <a:p>
                      <a:pPr indent="0" lvl="0" marL="0" rtl="0" algn="ctr">
                        <a:spcBef>
                          <a:spcPts val="0"/>
                        </a:spcBef>
                        <a:spcAft>
                          <a:spcPts val="0"/>
                        </a:spcAft>
                        <a:buNone/>
                      </a:pPr>
                      <a:r>
                        <a:rPr i="1" lang="en" sz="1100">
                          <a:latin typeface="Inter"/>
                          <a:ea typeface="Inter"/>
                          <a:cs typeface="Inter"/>
                          <a:sym typeface="Inter"/>
                        </a:rPr>
                        <a:t>#4: Isolationism</a:t>
                      </a:r>
                      <a:endParaRPr i="1" sz="1100">
                        <a:latin typeface="Inter"/>
                        <a:ea typeface="Inter"/>
                        <a:cs typeface="Inter"/>
                        <a:sym typeface="Inter"/>
                      </a:endParaRPr>
                    </a:p>
                  </a:txBody>
                  <a:tcPr marT="67450" marB="67450" marR="111375" marL="111375" anchor="ctr"/>
                </a:tc>
                <a:tc gridSpan="2">
                  <a:txBody>
                    <a:bodyPr/>
                    <a:lstStyle/>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txBody>
                  <a:tcPr marT="67450" marB="67450" marR="111375" marL="111375" anchor="ctr"/>
                </a:tc>
                <a:tc hMerge="1"/>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6" name="Shape 76"/>
        <p:cNvGrpSpPr/>
        <p:nvPr/>
      </p:nvGrpSpPr>
      <p:grpSpPr>
        <a:xfrm>
          <a:off x="0" y="0"/>
          <a:ext cx="0" cy="0"/>
          <a:chOff x="0" y="0"/>
          <a:chExt cx="0" cy="0"/>
        </a:xfrm>
      </p:grpSpPr>
      <p:sp>
        <p:nvSpPr>
          <p:cNvPr id="77" name="Google Shape;77;p15"/>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700">
                <a:solidFill>
                  <a:schemeClr val="dk1"/>
                </a:solidFill>
                <a:latin typeface="Halant"/>
                <a:ea typeface="Halant"/>
                <a:cs typeface="Halant"/>
                <a:sym typeface="Halant"/>
              </a:rPr>
              <a:t>What is the Context? - Tokugawa Shogunate (Exemplar)</a:t>
            </a:r>
            <a:endParaRPr sz="1700">
              <a:latin typeface="Halant"/>
              <a:ea typeface="Halant"/>
              <a:cs typeface="Halant"/>
              <a:sym typeface="Halant"/>
            </a:endParaRPr>
          </a:p>
        </p:txBody>
      </p:sp>
      <p:pic>
        <p:nvPicPr>
          <p:cNvPr id="78" name="Google Shape;78;p15"/>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79" name="Google Shape;79;p1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80" name="Google Shape;80;p1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81" name="Google Shape;81;p15"/>
          <p:cNvGraphicFramePr/>
          <p:nvPr/>
        </p:nvGraphicFramePr>
        <p:xfrm>
          <a:off x="338626" y="1594918"/>
          <a:ext cx="3000000" cy="3000000"/>
        </p:xfrm>
        <a:graphic>
          <a:graphicData uri="http://schemas.openxmlformats.org/drawingml/2006/table">
            <a:tbl>
              <a:tblPr>
                <a:noFill/>
                <a:tableStyleId>{B9A70C73-BACB-4E35-8003-2F3476780370}</a:tableStyleId>
              </a:tblPr>
              <a:tblGrid>
                <a:gridCol w="4738775"/>
                <a:gridCol w="1934625"/>
              </a:tblGrid>
              <a:tr h="6997875">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Tokugawa Shogunate ruled Japan from 1603 to 1868, during a period known as the Edo era. </a:t>
                      </a: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Although the emperor remained in Kyoto as a symbolic leader, true political power was held by the Shogun, a powerful military ruler. After a long period of civil war and instability, Tokugawa Ieyasu unified the country and established a centralized government in Edo (modern-day Tokyo), which became the center of political and economic life.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 maintain control over Japan’s 250 semi-independent domains, the Tokugawa limited the power of the daimyo, or feudal lords. One key strategy was sankin-kōtai, a policy that required daimyo to alternate living between their home domains and the capital, while their families were held in Edo year-round. This system drained the daimyo’s resources and reduced their ability to rebel, strengthening the Shogun’s authority. </a:t>
                      </a:r>
                      <a:r>
                        <a:rPr b="1" lang="en" sz="1200">
                          <a:solidFill>
                            <a:schemeClr val="dk1"/>
                          </a:solidFill>
                          <a:latin typeface="Inter"/>
                          <a:ea typeface="Inter"/>
                          <a:cs typeface="Inter"/>
                          <a:sym typeface="Inter"/>
                        </a:rPr>
                        <a:t>(B)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Tokugawa also enforced a rigid social hierarchy to keep order. Society was divided into four main classes: samurai, farmers, artisans, and merchants. Although the samurai no longer fought in wars, they played a key role as bureaucrats and administrators, ensuring that the warrior class remained loyal to the Shogunate and helped enforce its policies across the country. </a:t>
                      </a:r>
                      <a:r>
                        <a:rPr b="1" lang="en" sz="1200">
                          <a:solidFill>
                            <a:schemeClr val="dk1"/>
                          </a:solidFill>
                          <a:latin typeface="Inter"/>
                          <a:ea typeface="Inter"/>
                          <a:cs typeface="Inter"/>
                          <a:sym typeface="Inter"/>
                        </a:rPr>
                        <a:t>(C)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addition to internal controls, the Tokugawa adopted a policy of isolation, known as sakoku, to reduce foreign influence. Trade was limited to a single port in Nagasaki and only a few foreign groups were allowed to enter. Foreign missionaries were expelled, and Japanese citizens were forbidden to travel abroad. This helped protect the country from external threats and preserved the social and political order the Tokugawa had built. </a:t>
                      </a:r>
                      <a:r>
                        <a:rPr b="1" lang="en" sz="1200">
                          <a:solidFill>
                            <a:schemeClr val="dk1"/>
                          </a:solidFill>
                          <a:latin typeface="Inter"/>
                          <a:ea typeface="Inter"/>
                          <a:cs typeface="Inter"/>
                          <a:sym typeface="Inter"/>
                        </a:rPr>
                        <a:t>(D)</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Despite these strict controls, the Tokugawa period was marked by peace, economic growth, and cultural development. </a:t>
                      </a:r>
                      <a:r>
                        <a:rPr b="1" lang="en" sz="1200">
                          <a:solidFill>
                            <a:schemeClr val="dk1"/>
                          </a:solidFill>
                          <a:latin typeface="Inter"/>
                          <a:ea typeface="Inter"/>
                          <a:cs typeface="Inter"/>
                          <a:sym typeface="Inter"/>
                        </a:rPr>
                        <a:t>(E) </a:t>
                      </a:r>
                      <a:r>
                        <a:rPr lang="en" sz="1200">
                          <a:solidFill>
                            <a:schemeClr val="dk1"/>
                          </a:solidFill>
                          <a:latin typeface="Inter"/>
                          <a:ea typeface="Inter"/>
                          <a:cs typeface="Inter"/>
                          <a:sym typeface="Inter"/>
                        </a:rPr>
                        <a:t>However, by the mid-1800s, rising merchant wealth and outside pressure from Western powers challenged the system and led to the fall of the Tokugawa Shogunate.</a:t>
                      </a:r>
                      <a:endParaRPr sz="1200">
                        <a:solidFill>
                          <a:schemeClr val="dk1"/>
                        </a:solidFill>
                        <a:latin typeface="Inter"/>
                        <a:ea typeface="Inter"/>
                        <a:cs typeface="Inter"/>
                        <a:sym typeface="Inter"/>
                      </a:endParaRPr>
                    </a:p>
                  </a:txBody>
                  <a:tcPr marT="104750" marB="104750" marR="103275" marL="10327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For how long did the Tokugawa rule Japan?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Over 250 years</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How did the Tokugawa maintain control?</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By centralizing power in Edo and limiting the autonomy of daimyo through the sankin-kōtai system</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How did the Tokugawa keep order?</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Through a strict social hierarchy that placed samurai at the top and gave each class specific roles, helping reduce conflict and maintain stability.</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D. </a:t>
                      </a:r>
                      <a:r>
                        <a:rPr lang="en" sz="1200">
                          <a:solidFill>
                            <a:schemeClr val="dk1"/>
                          </a:solidFill>
                          <a:latin typeface="Inter"/>
                          <a:ea typeface="Inter"/>
                          <a:cs typeface="Inter"/>
                          <a:sym typeface="Inter"/>
                        </a:rPr>
                        <a:t>How did the Tokugawa resist foreign influence?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By enforcing the sakoku policy, which limited foreign trade to one port, banned missionaries, and prohibited Japanese citizens from traveling abroad.</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E. </a:t>
                      </a:r>
                      <a:r>
                        <a:rPr lang="en" sz="1200">
                          <a:solidFill>
                            <a:schemeClr val="dk1"/>
                          </a:solidFill>
                          <a:latin typeface="Inter"/>
                          <a:ea typeface="Inter"/>
                          <a:cs typeface="Inter"/>
                          <a:sym typeface="Inter"/>
                        </a:rPr>
                        <a:t>What characterized the Tokugawa period?</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Peace, economic growth, and cultural development</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txBody>
                  <a:tcPr marT="104750" marB="104750" marR="103275" marL="10327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82" name="Google Shape;82;p15"/>
          <p:cNvSpPr txBox="1"/>
          <p:nvPr/>
        </p:nvSpPr>
        <p:spPr>
          <a:xfrm>
            <a:off x="1767625" y="778588"/>
            <a:ext cx="5119200" cy="742200"/>
          </a:xfrm>
          <a:prstGeom prst="rect">
            <a:avLst/>
          </a:prstGeom>
          <a:noFill/>
          <a:ln>
            <a:noFill/>
          </a:ln>
        </p:spPr>
        <p:txBody>
          <a:bodyPr anchorCtr="0" anchor="t" bIns="109775" lIns="109775" spcFirstLastPara="1" rIns="109775" wrap="square" tIns="109775">
            <a:noAutofit/>
          </a:bodyPr>
          <a:lstStyle/>
          <a:p>
            <a:pPr indent="0" lvl="0" marL="0" rtl="0" algn="l">
              <a:spcBef>
                <a:spcPts val="0"/>
              </a:spcBef>
              <a:spcAft>
                <a:spcPts val="0"/>
              </a:spcAft>
              <a:buNone/>
            </a:pPr>
            <a:r>
              <a:rPr b="1" lang="en" sz="1200">
                <a:latin typeface="Halant"/>
                <a:ea typeface="Halant"/>
                <a:cs typeface="Halant"/>
                <a:sym typeface="Halant"/>
              </a:rPr>
              <a:t>Contextualization</a:t>
            </a:r>
            <a:endParaRPr b="1" sz="1200">
              <a:latin typeface="Halant"/>
              <a:ea typeface="Halant"/>
              <a:cs typeface="Halant"/>
              <a:sym typeface="Halant"/>
            </a:endParaRPr>
          </a:p>
          <a:p>
            <a:pPr indent="0" lvl="0" marL="0" rtl="0" algn="l">
              <a:spcBef>
                <a:spcPts val="0"/>
              </a:spcBef>
              <a:spcAft>
                <a:spcPts val="0"/>
              </a:spcAft>
              <a:buNone/>
            </a:pPr>
            <a:r>
              <a:t/>
            </a:r>
            <a:endParaRPr b="1" sz="900">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Thinking historically means interpreting historical events, developments, or processes in light of the surrounding historical context.</a:t>
            </a:r>
            <a:endParaRPr sz="1000">
              <a:latin typeface="Inter"/>
              <a:ea typeface="Inter"/>
              <a:cs typeface="Inter"/>
              <a:sym typeface="Inter"/>
            </a:endParaRPr>
          </a:p>
        </p:txBody>
      </p:sp>
      <p:pic>
        <p:nvPicPr>
          <p:cNvPr id="83" name="Google Shape;83;p15"/>
          <p:cNvPicPr preferRelativeResize="0"/>
          <p:nvPr/>
        </p:nvPicPr>
        <p:blipFill rotWithShape="1">
          <a:blip r:embed="rId4">
            <a:alphaModFix/>
          </a:blip>
          <a:srcRect b="0" l="0" r="0" t="0"/>
          <a:stretch/>
        </p:blipFill>
        <p:spPr>
          <a:xfrm>
            <a:off x="653529" y="700025"/>
            <a:ext cx="945719" cy="945719"/>
          </a:xfrm>
          <a:prstGeom prst="rect">
            <a:avLst/>
          </a:prstGeom>
          <a:noFill/>
          <a:ln>
            <a:noFill/>
          </a:ln>
        </p:spPr>
      </p:pic>
      <p:sp>
        <p:nvSpPr>
          <p:cNvPr id="84" name="Google Shape;84;p15"/>
          <p:cNvSpPr txBox="1"/>
          <p:nvPr/>
        </p:nvSpPr>
        <p:spPr>
          <a:xfrm>
            <a:off x="338625" y="474476"/>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a:t>
            </a:r>
            <a:r>
              <a:rPr b="1" lang="en" sz="1200">
                <a:latin typeface="Inter"/>
                <a:ea typeface="Inter"/>
                <a:cs typeface="Inter"/>
                <a:sym typeface="Inter"/>
              </a:rPr>
              <a:t> </a:t>
            </a:r>
            <a:r>
              <a:rPr b="1" lang="en" sz="1200">
                <a:solidFill>
                  <a:srgbClr val="000000"/>
                </a:solidFill>
                <a:latin typeface="Inter"/>
                <a:ea typeface="Inter"/>
                <a:cs typeface="Inter"/>
                <a:sym typeface="Inter"/>
              </a:rPr>
              <a:t>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8" name="Shape 88"/>
        <p:cNvGrpSpPr/>
        <p:nvPr/>
      </p:nvGrpSpPr>
      <p:grpSpPr>
        <a:xfrm>
          <a:off x="0" y="0"/>
          <a:ext cx="0" cy="0"/>
          <a:chOff x="0" y="0"/>
          <a:chExt cx="0" cy="0"/>
        </a:xfrm>
      </p:grpSpPr>
      <p:sp>
        <p:nvSpPr>
          <p:cNvPr id="89" name="Google Shape;89;p16"/>
          <p:cNvSpPr txBox="1"/>
          <p:nvPr/>
        </p:nvSpPr>
        <p:spPr>
          <a:xfrm>
            <a:off x="0" y="0"/>
            <a:ext cx="7315200" cy="10548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600">
                <a:solidFill>
                  <a:schemeClr val="dk1"/>
                </a:solidFill>
                <a:latin typeface="Halant"/>
                <a:ea typeface="Halant"/>
                <a:cs typeface="Halant"/>
                <a:sym typeface="Halant"/>
              </a:rPr>
              <a:t>Causation</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100">
                <a:solidFill>
                  <a:schemeClr val="dk1"/>
                </a:solidFill>
                <a:latin typeface="Plus Jakarta Sans"/>
                <a:ea typeface="Plus Jakarta Sans"/>
                <a:cs typeface="Plus Jakarta Sans"/>
                <a:sym typeface="Plus Jakarta Sans"/>
              </a:rPr>
              <a:t>Document Set Stations (Exemplar)</a:t>
            </a:r>
            <a:endParaRPr sz="2100">
              <a:solidFill>
                <a:schemeClr val="dk1"/>
              </a:solidFill>
              <a:latin typeface="Plus Jakarta Sans"/>
              <a:ea typeface="Plus Jakarta Sans"/>
              <a:cs typeface="Plus Jakarta Sans"/>
              <a:sym typeface="Plus Jakarta Sans"/>
            </a:endParaRPr>
          </a:p>
        </p:txBody>
      </p:sp>
      <p:sp>
        <p:nvSpPr>
          <p:cNvPr id="90" name="Google Shape;90;p16"/>
          <p:cNvSpPr txBox="1"/>
          <p:nvPr/>
        </p:nvSpPr>
        <p:spPr>
          <a:xfrm>
            <a:off x="5216332" y="9198930"/>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91" name="Google Shape;91;p16"/>
          <p:cNvPicPr preferRelativeResize="0"/>
          <p:nvPr/>
        </p:nvPicPr>
        <p:blipFill>
          <a:blip r:embed="rId3">
            <a:alphaModFix/>
          </a:blip>
          <a:stretch>
            <a:fillRect/>
          </a:stretch>
        </p:blipFill>
        <p:spPr>
          <a:xfrm>
            <a:off x="367182" y="9080755"/>
            <a:ext cx="405811" cy="405811"/>
          </a:xfrm>
          <a:prstGeom prst="rect">
            <a:avLst/>
          </a:prstGeom>
          <a:noFill/>
          <a:ln>
            <a:noFill/>
          </a:ln>
        </p:spPr>
      </p:pic>
      <p:sp>
        <p:nvSpPr>
          <p:cNvPr id="92" name="Google Shape;92;p16"/>
          <p:cNvSpPr txBox="1"/>
          <p:nvPr/>
        </p:nvSpPr>
        <p:spPr>
          <a:xfrm>
            <a:off x="2799882" y="9198930"/>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93" name="Google Shape;93;p16"/>
          <p:cNvPicPr preferRelativeResize="0"/>
          <p:nvPr/>
        </p:nvPicPr>
        <p:blipFill>
          <a:blip r:embed="rId4">
            <a:alphaModFix/>
          </a:blip>
          <a:stretch>
            <a:fillRect/>
          </a:stretch>
        </p:blipFill>
        <p:spPr>
          <a:xfrm>
            <a:off x="203550" y="147760"/>
            <a:ext cx="994388" cy="412343"/>
          </a:xfrm>
          <a:prstGeom prst="rect">
            <a:avLst/>
          </a:prstGeom>
          <a:noFill/>
          <a:ln>
            <a:noFill/>
          </a:ln>
        </p:spPr>
      </p:pic>
      <p:sp>
        <p:nvSpPr>
          <p:cNvPr id="94" name="Google Shape;94;p16"/>
          <p:cNvSpPr txBox="1"/>
          <p:nvPr/>
        </p:nvSpPr>
        <p:spPr>
          <a:xfrm>
            <a:off x="573576" y="1174773"/>
            <a:ext cx="6366600" cy="682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100">
                <a:solidFill>
                  <a:schemeClr val="dk1"/>
                </a:solidFill>
                <a:latin typeface="Halant"/>
                <a:ea typeface="Halant"/>
                <a:cs typeface="Halant"/>
                <a:sym typeface="Halant"/>
              </a:rPr>
              <a:t>After examining documents on the Tokugawa Shogunate, fill in the chart below. For each document listed, identify and explain how it demonstrates that the Tokugawa either consolidated or maintained power. </a:t>
            </a:r>
            <a:endParaRPr sz="1100">
              <a:solidFill>
                <a:schemeClr val="dk1"/>
              </a:solidFill>
              <a:latin typeface="Halant"/>
              <a:ea typeface="Halant"/>
              <a:cs typeface="Halant"/>
              <a:sym typeface="Halant"/>
            </a:endParaRPr>
          </a:p>
        </p:txBody>
      </p:sp>
      <p:graphicFrame>
        <p:nvGraphicFramePr>
          <p:cNvPr id="95" name="Google Shape;95;p16"/>
          <p:cNvGraphicFramePr/>
          <p:nvPr/>
        </p:nvGraphicFramePr>
        <p:xfrm>
          <a:off x="573571" y="1949892"/>
          <a:ext cx="3000000" cy="3000000"/>
        </p:xfrm>
        <a:graphic>
          <a:graphicData uri="http://schemas.openxmlformats.org/drawingml/2006/table">
            <a:tbl>
              <a:tblPr>
                <a:noFill/>
                <a:tableStyleId>{541C14DF-DE5B-4C0E-9188-27B305F69FB2}</a:tableStyleId>
              </a:tblPr>
              <a:tblGrid>
                <a:gridCol w="1659350"/>
                <a:gridCol w="1176875"/>
                <a:gridCol w="3744600"/>
              </a:tblGrid>
              <a:tr h="480175">
                <a:tc>
                  <a:txBody>
                    <a:bodyPr/>
                    <a:lstStyle/>
                    <a:p>
                      <a:pPr indent="0" lvl="0" marL="0" rtl="0" algn="ctr">
                        <a:spcBef>
                          <a:spcPts val="0"/>
                        </a:spcBef>
                        <a:spcAft>
                          <a:spcPts val="0"/>
                        </a:spcAft>
                        <a:buNone/>
                      </a:pPr>
                      <a:r>
                        <a:rPr b="1" lang="en" sz="1100">
                          <a:latin typeface="Inter"/>
                          <a:ea typeface="Inter"/>
                          <a:cs typeface="Inter"/>
                          <a:sym typeface="Inter"/>
                        </a:rPr>
                        <a:t>Document  Set</a:t>
                      </a:r>
                      <a:endParaRPr b="1" sz="1100">
                        <a:latin typeface="Inter"/>
                        <a:ea typeface="Inter"/>
                        <a:cs typeface="Inter"/>
                        <a:sym typeface="Inter"/>
                      </a:endParaRPr>
                    </a:p>
                  </a:txBody>
                  <a:tcPr marT="67450" marB="67450" marR="111375" marL="111375" anchor="ctr"/>
                </a:tc>
                <a:tc gridSpan="2">
                  <a:txBody>
                    <a:bodyPr/>
                    <a:lstStyle/>
                    <a:p>
                      <a:pPr indent="0" lvl="0" marL="0" rtl="0" algn="ctr">
                        <a:spcBef>
                          <a:spcPts val="0"/>
                        </a:spcBef>
                        <a:spcAft>
                          <a:spcPts val="0"/>
                        </a:spcAft>
                        <a:buNone/>
                      </a:pPr>
                      <a:r>
                        <a:rPr b="1" lang="en" sz="1100">
                          <a:latin typeface="Inter"/>
                          <a:ea typeface="Inter"/>
                          <a:cs typeface="Inter"/>
                          <a:sym typeface="Inter"/>
                        </a:rPr>
                        <a:t>Explanation</a:t>
                      </a:r>
                      <a:endParaRPr b="1" sz="1100">
                        <a:latin typeface="Inter"/>
                        <a:ea typeface="Inter"/>
                        <a:cs typeface="Inter"/>
                        <a:sym typeface="Inter"/>
                      </a:endParaRPr>
                    </a:p>
                    <a:p>
                      <a:pPr indent="0" lvl="0" marL="0" rtl="0" algn="ctr">
                        <a:spcBef>
                          <a:spcPts val="0"/>
                        </a:spcBef>
                        <a:spcAft>
                          <a:spcPts val="0"/>
                        </a:spcAft>
                        <a:buNone/>
                      </a:pPr>
                      <a:r>
                        <a:rPr i="1" lang="en" sz="1100">
                          <a:latin typeface="Inter"/>
                          <a:ea typeface="Inter"/>
                          <a:cs typeface="Inter"/>
                          <a:sym typeface="Inter"/>
                        </a:rPr>
                        <a:t>How does each document set show the Tokugawa Shogunate either consolidated or maintained power? </a:t>
                      </a:r>
                      <a:endParaRPr b="1" sz="1100">
                        <a:latin typeface="Inter"/>
                        <a:ea typeface="Inter"/>
                        <a:cs typeface="Inter"/>
                        <a:sym typeface="Inter"/>
                      </a:endParaRPr>
                    </a:p>
                  </a:txBody>
                  <a:tcPr marT="67450" marB="67450" marR="111375" marL="111375" anchor="ctr">
                    <a:lnB cap="flat" cmpd="sng" w="9525">
                      <a:solidFill>
                        <a:srgbClr val="9E9E9E"/>
                      </a:solidFill>
                      <a:prstDash val="solid"/>
                      <a:round/>
                      <a:headEnd len="sm" w="sm" type="none"/>
                      <a:tailEnd len="sm" w="sm" type="none"/>
                    </a:lnB>
                  </a:tcPr>
                </a:tc>
                <a:tc hMerge="1"/>
              </a:tr>
              <a:tr h="405250">
                <a:tc>
                  <a:txBody>
                    <a:bodyPr/>
                    <a:lstStyle/>
                    <a:p>
                      <a:pPr indent="0" lvl="0" marL="0" rtl="0" algn="ctr">
                        <a:spcBef>
                          <a:spcPts val="0"/>
                        </a:spcBef>
                        <a:spcAft>
                          <a:spcPts val="0"/>
                        </a:spcAft>
                        <a:buNone/>
                      </a:pPr>
                      <a:r>
                        <a:rPr i="1" lang="en" sz="1100">
                          <a:latin typeface="Inter"/>
                          <a:ea typeface="Inter"/>
                          <a:cs typeface="Inter"/>
                          <a:sym typeface="Inter"/>
                        </a:rPr>
                        <a:t>#1: The Warring States Period</a:t>
                      </a:r>
                      <a:endParaRPr i="1" sz="1100">
                        <a:latin typeface="Inter"/>
                        <a:ea typeface="Inter"/>
                        <a:cs typeface="Inter"/>
                        <a:sym typeface="Inter"/>
                      </a:endParaRPr>
                    </a:p>
                  </a:txBody>
                  <a:tcPr marT="67450" marB="67450" marR="111375" marL="111375" anchor="ctr">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None/>
                      </a:pPr>
                      <a:r>
                        <a:rPr b="1" lang="en" sz="1100">
                          <a:solidFill>
                            <a:schemeClr val="accent1"/>
                          </a:solidFill>
                          <a:latin typeface="Inter"/>
                          <a:ea typeface="Inter"/>
                          <a:cs typeface="Inter"/>
                          <a:sym typeface="Inter"/>
                        </a:rPr>
                        <a:t>This document shows Nobunaga using extreme violence to destroy powerful religious groups like the monks at Mount Hiei. This kind of brutal action helped leaders like Nobunaga begin to consolidate power by crushing rivals and reducing threats, which set the stage for Tokugawa Ieyasu to later bring stability.</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txBody>
                  <a:tcPr marT="67450" marB="67450" marR="111375" marL="11137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65100">
                <a:tc>
                  <a:txBody>
                    <a:bodyPr/>
                    <a:lstStyle/>
                    <a:p>
                      <a:pPr indent="0" lvl="0" marL="0" rtl="0" algn="ctr">
                        <a:spcBef>
                          <a:spcPts val="0"/>
                        </a:spcBef>
                        <a:spcAft>
                          <a:spcPts val="0"/>
                        </a:spcAft>
                        <a:buNone/>
                      </a:pPr>
                      <a:r>
                        <a:rPr i="1" lang="en" sz="1100">
                          <a:latin typeface="Inter"/>
                          <a:ea typeface="Inter"/>
                          <a:cs typeface="Inter"/>
                          <a:sym typeface="Inter"/>
                        </a:rPr>
                        <a:t>#2: Social Hierarchy - Vassals</a:t>
                      </a:r>
                      <a:endParaRPr i="1" sz="1100">
                        <a:latin typeface="Inter"/>
                        <a:ea typeface="Inter"/>
                        <a:cs typeface="Inter"/>
                        <a:sym typeface="Inter"/>
                      </a:endParaRPr>
                    </a:p>
                  </a:txBody>
                  <a:tcPr marT="67450" marB="67450" marR="111375" marL="111375" anchor="ctr">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None/>
                      </a:pPr>
                      <a:r>
                        <a:rPr b="1" lang="en" sz="1100">
                          <a:solidFill>
                            <a:schemeClr val="accent1"/>
                          </a:solidFill>
                          <a:latin typeface="Inter"/>
                          <a:ea typeface="Inter"/>
                          <a:cs typeface="Inter"/>
                          <a:sym typeface="Inter"/>
                        </a:rPr>
                        <a:t>The Buke Shohatto shows how the Tokugawa created strict rules for daimyo and samurai, such as limits on castle building and forced attendance in Edo. These laws helped the Shogunate maintain power by keeping the daimyo under close control and preventing them from gaining enough strength to challenge the Shogunate.</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txBody>
                  <a:tcPr marT="67450" marB="67450" marR="111375" marL="11137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61450">
                <a:tc>
                  <a:txBody>
                    <a:bodyPr/>
                    <a:lstStyle/>
                    <a:p>
                      <a:pPr indent="0" lvl="0" marL="0" rtl="0" algn="ctr">
                        <a:spcBef>
                          <a:spcPts val="0"/>
                        </a:spcBef>
                        <a:spcAft>
                          <a:spcPts val="0"/>
                        </a:spcAft>
                        <a:buNone/>
                      </a:pPr>
                      <a:r>
                        <a:rPr i="1" lang="en" sz="1100">
                          <a:latin typeface="Inter"/>
                          <a:ea typeface="Inter"/>
                          <a:cs typeface="Inter"/>
                          <a:sym typeface="Inter"/>
                        </a:rPr>
                        <a:t>#3: Social Hierarchy - Farmers</a:t>
                      </a:r>
                      <a:endParaRPr i="1" sz="1100">
                        <a:latin typeface="Inter"/>
                        <a:ea typeface="Inter"/>
                        <a:cs typeface="Inter"/>
                        <a:sym typeface="Inter"/>
                      </a:endParaRPr>
                    </a:p>
                  </a:txBody>
                  <a:tcPr marT="67450" marB="67450" marR="111375" marL="111375" anchor="ctr"/>
                </a:tc>
                <a:tc gridSpan="2">
                  <a:txBody>
                    <a:bodyPr/>
                    <a:lstStyle/>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The regulations for farmers made sure they stayed in their social class and followed strict rules about their work, clothes, and food. This kept farmers producing food while stopping them from becoming wealthy or powerful, helping the Tokugawa maintain stability and prevent rebellion.</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txBody>
                  <a:tcPr marT="67450" marB="67450" marR="111375" marL="111375" anchor="ctr">
                    <a:lnT cap="flat" cmpd="sng" w="9525">
                      <a:solidFill>
                        <a:srgbClr val="9E9E9E"/>
                      </a:solidFill>
                      <a:prstDash val="solid"/>
                      <a:round/>
                      <a:headEnd len="sm" w="sm" type="none"/>
                      <a:tailEnd len="sm" w="sm" type="none"/>
                    </a:lnT>
                  </a:tcPr>
                </a:tc>
                <a:tc hMerge="1"/>
              </a:tr>
              <a:tr h="584775">
                <a:tc>
                  <a:txBody>
                    <a:bodyPr/>
                    <a:lstStyle/>
                    <a:p>
                      <a:pPr indent="0" lvl="0" marL="0" rtl="0" algn="ctr">
                        <a:spcBef>
                          <a:spcPts val="0"/>
                        </a:spcBef>
                        <a:spcAft>
                          <a:spcPts val="0"/>
                        </a:spcAft>
                        <a:buNone/>
                      </a:pPr>
                      <a:r>
                        <a:rPr i="1" lang="en" sz="1100">
                          <a:latin typeface="Inter"/>
                          <a:ea typeface="Inter"/>
                          <a:cs typeface="Inter"/>
                          <a:sym typeface="Inter"/>
                        </a:rPr>
                        <a:t>#4: Isolationism</a:t>
                      </a:r>
                      <a:endParaRPr i="1" sz="1100">
                        <a:latin typeface="Inter"/>
                        <a:ea typeface="Inter"/>
                        <a:cs typeface="Inter"/>
                        <a:sym typeface="Inter"/>
                      </a:endParaRPr>
                    </a:p>
                  </a:txBody>
                  <a:tcPr marT="67450" marB="67450" marR="111375" marL="111375" anchor="ctr"/>
                </a:tc>
                <a:tc gridSpan="2">
                  <a:txBody>
                    <a:bodyPr/>
                    <a:lstStyle/>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The sakoku edict shows the Tokugawa closing Japan to most foreign contact and trade. This policy helped maintain power by keeping out foreign influences like Christianity and stopping the daimyo or merchants from gaining power through outside connections.</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txBody>
                  <a:tcPr marT="67450" marB="67450" marR="111375" marL="111375" anchor="ctr"/>
                </a:tc>
                <a:tc hMerge="1"/>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